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9" r:id="rId9"/>
    <p:sldId id="280" r:id="rId10"/>
    <p:sldId id="281" r:id="rId11"/>
    <p:sldId id="282" r:id="rId12"/>
    <p:sldId id="264" r:id="rId13"/>
    <p:sldId id="28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DF6C58-2439-409F-80E1-B9AFC64A4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F2DD-6C7B-4718-8905-B5B32E948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0DA01-96BE-4F53-A3E8-AAB3D7603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7A40A-2CBF-47A9-9990-AB927D419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B682B-B71F-4B45-87B4-7B2D18FA4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172F-33D5-43D6-9A5B-52F8B0289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0CC90-D805-4EA8-9F05-7A6A6E646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A8997-67A5-4ABA-BD8B-94491E335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95088-1431-404D-A002-69A01516A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66AD7-43C9-4B75-832E-D60834D22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95933-AA6F-4F65-A5BE-E282B39DC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9BDEAA1A-6CB3-43B4-AD4C-E21464C6FF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nc.org/lp/pages/998" TargetMode="External"/><Relationship Id="rId2" Type="http://schemas.openxmlformats.org/officeDocument/2006/relationships/hyperlink" Target="http://www.middleschoolscience.com/...Observation_Inference-isn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ps.gov/.../upload/Questioning_Artifacts-Observation_workshee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How we look at things in science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 l="11719" t="15625" r="34375" b="11458"/>
          <a:stretch>
            <a:fillRect/>
          </a:stretch>
        </p:blipFill>
        <p:spPr bwMode="auto">
          <a:xfrm>
            <a:off x="304800" y="381000"/>
            <a:ext cx="62357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447800" y="228600"/>
            <a:ext cx="5638800" cy="6461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rgbClr val="002060"/>
                </a:solidFill>
                <a:latin typeface="Arial" charset="0"/>
              </a:rPr>
              <a:t>Now what do you think?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5000" y="5572125"/>
            <a:ext cx="5105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2060"/>
                </a:solidFill>
              </a:rPr>
              <a:t>Make 3 OBSERVATIONS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65600" y="6096000"/>
            <a:ext cx="4978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</a:rPr>
              <a:t>Make an INFERENCE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 cstate="print"/>
          <a:srcRect l="11719" t="15625" r="10938" b="12500"/>
          <a:stretch>
            <a:fillRect/>
          </a:stretch>
        </p:blipFill>
        <p:spPr bwMode="auto">
          <a:xfrm>
            <a:off x="228600" y="762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81200" y="228600"/>
            <a:ext cx="5638800" cy="64611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rgbClr val="002060"/>
                </a:solidFill>
                <a:latin typeface="Arial" charset="0"/>
              </a:rPr>
              <a:t>Now what do you think?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5638800"/>
            <a:ext cx="5105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2060"/>
                </a:solidFill>
              </a:rPr>
              <a:t>Make 3 OBSERVATIONS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0" y="6172200"/>
            <a:ext cx="49784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2060"/>
                </a:solidFill>
              </a:rPr>
              <a:t>Make an INFERENCE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observation &amp; inference…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During experiments, record </a:t>
            </a:r>
            <a:r>
              <a:rPr lang="en-US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observations </a:t>
            </a:r>
            <a:r>
              <a:rPr lang="en-US" b="1" i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NOT inferences</a:t>
            </a:r>
          </a:p>
          <a:p>
            <a:endParaRPr lang="en-US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Inferences </a:t>
            </a:r>
            <a:r>
              <a:rPr lang="en-US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may be used when writing the conclusion in your lab report.</a:t>
            </a:r>
          </a:p>
          <a:p>
            <a:endParaRPr lang="en-US" b="1" i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i="1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2"/>
              </a:rPr>
              <a:t>www.middleschoolscience.com/...</a:t>
            </a:r>
            <a:r>
              <a:rPr lang="en-US" b="1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2"/>
              </a:rPr>
              <a:t>Observation</a:t>
            </a:r>
            <a:r>
              <a:rPr lang="en-US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2"/>
              </a:rPr>
              <a:t>_</a:t>
            </a:r>
            <a:r>
              <a:rPr lang="en-US" b="1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2"/>
              </a:rPr>
              <a:t>Inference</a:t>
            </a:r>
            <a:r>
              <a:rPr lang="en-US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2"/>
              </a:rPr>
              <a:t>-isn.ppt</a:t>
            </a:r>
            <a:endParaRPr lang="en-US" i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1200"/>
              </a:spcAft>
            </a:pPr>
            <a:r>
              <a:rPr lang="en-US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3"/>
              </a:rPr>
              <a:t>www.learnnc.org/lp/pages/998</a:t>
            </a:r>
            <a:endParaRPr lang="en-US" i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1200"/>
              </a:spcAft>
            </a:pPr>
            <a:r>
              <a:rPr lang="en-US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www.nps.gov</a:t>
            </a:r>
            <a:r>
              <a:rPr lang="en-US" i="1" dirty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/.../</a:t>
            </a:r>
            <a:r>
              <a:rPr lang="en-US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upload/Questioning_Artifacts-</a:t>
            </a:r>
            <a:r>
              <a:rPr lang="en-US" b="1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Observation</a:t>
            </a:r>
            <a:r>
              <a:rPr lang="en-US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_</a:t>
            </a:r>
            <a:r>
              <a:rPr lang="en-US" b="1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worksheet</a:t>
            </a:r>
            <a:r>
              <a:rPr lang="en-US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  <a:hlinkClick r:id="rId4"/>
              </a:rPr>
              <a:t>.pdf</a:t>
            </a:r>
            <a:endParaRPr lang="en-US" i="1" dirty="0" smtClean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observation?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Observations are made in science. They are made by using: </a:t>
            </a:r>
          </a:p>
          <a:p>
            <a:r>
              <a:rPr lang="en-US" dirty="0"/>
              <a:t>Senses </a:t>
            </a:r>
          </a:p>
          <a:p>
            <a:r>
              <a:rPr lang="en-US" dirty="0"/>
              <a:t>Tools </a:t>
            </a:r>
          </a:p>
          <a:p>
            <a:pPr lvl="1"/>
            <a:r>
              <a:rPr lang="en-US" dirty="0"/>
              <a:t>increase accuracy &amp; precision </a:t>
            </a:r>
            <a:endParaRPr lang="en-US" dirty="0" smtClean="0"/>
          </a:p>
          <a:p>
            <a:r>
              <a:rPr lang="en-US" dirty="0" smtClean="0"/>
              <a:t>Facts not opinions.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Observation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Qua</a:t>
            </a:r>
            <a:r>
              <a:rPr lang="en-US" sz="3600" dirty="0" smtClean="0">
                <a:solidFill>
                  <a:srgbClr val="C00000"/>
                </a:solidFill>
              </a:rPr>
              <a:t>l</a:t>
            </a:r>
            <a:r>
              <a:rPr lang="en-US" sz="3600" dirty="0" smtClean="0"/>
              <a:t>itative</a:t>
            </a:r>
          </a:p>
          <a:p>
            <a:endParaRPr lang="en-US" sz="3600" dirty="0" smtClean="0"/>
          </a:p>
          <a:p>
            <a:r>
              <a:rPr lang="en-US" sz="3600" dirty="0" smtClean="0"/>
              <a:t>Qua</a:t>
            </a:r>
            <a:r>
              <a:rPr lang="en-US" sz="3600" dirty="0" smtClean="0">
                <a:solidFill>
                  <a:srgbClr val="C00000"/>
                </a:solidFill>
              </a:rPr>
              <a:t>n</a:t>
            </a:r>
            <a:r>
              <a:rPr lang="en-US" sz="3600" dirty="0" smtClean="0"/>
              <a:t>titative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Qualitative Observations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Hard to measure</a:t>
            </a:r>
          </a:p>
          <a:p>
            <a:r>
              <a:rPr lang="en-US"/>
              <a:t>Describes the qualities of something</a:t>
            </a:r>
          </a:p>
          <a:p>
            <a:pPr lvl="1"/>
            <a:r>
              <a:rPr lang="en-US"/>
              <a:t>Color</a:t>
            </a:r>
          </a:p>
          <a:p>
            <a:pPr lvl="1"/>
            <a:r>
              <a:rPr lang="en-US"/>
              <a:t>Taste</a:t>
            </a:r>
          </a:p>
          <a:p>
            <a:pPr lvl="1"/>
            <a:r>
              <a:rPr lang="en-US"/>
              <a:t>Sound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Quantitative Observations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 be expressed in numbers</a:t>
            </a:r>
          </a:p>
          <a:p>
            <a:pPr>
              <a:lnSpc>
                <a:spcPct val="90000"/>
              </a:lnSpc>
            </a:pPr>
            <a:r>
              <a:rPr lang="en-US"/>
              <a:t>Can be counted or measured</a:t>
            </a:r>
          </a:p>
          <a:p>
            <a:pPr lvl="1">
              <a:lnSpc>
                <a:spcPct val="90000"/>
              </a:lnSpc>
            </a:pPr>
            <a:r>
              <a:rPr lang="en-US"/>
              <a:t>Amounts</a:t>
            </a:r>
          </a:p>
          <a:p>
            <a:pPr lvl="1">
              <a:lnSpc>
                <a:spcPct val="90000"/>
              </a:lnSpc>
            </a:pPr>
            <a:r>
              <a:rPr lang="en-US"/>
              <a:t>Temperature</a:t>
            </a:r>
          </a:p>
          <a:p>
            <a:pPr lvl="1">
              <a:lnSpc>
                <a:spcPct val="90000"/>
              </a:lnSpc>
            </a:pPr>
            <a:r>
              <a:rPr lang="en-US"/>
              <a:t>Mass </a:t>
            </a:r>
          </a:p>
          <a:p>
            <a:pPr lvl="1">
              <a:lnSpc>
                <a:spcPct val="90000"/>
              </a:lnSpc>
            </a:pPr>
            <a:r>
              <a:rPr lang="en-US"/>
              <a:t>Length</a:t>
            </a:r>
          </a:p>
          <a:p>
            <a:pPr>
              <a:lnSpc>
                <a:spcPct val="90000"/>
              </a:lnSpc>
            </a:pPr>
            <a:r>
              <a:rPr lang="en-US"/>
              <a:t>Allow us to communicate specifics</a:t>
            </a:r>
          </a:p>
          <a:p>
            <a:pPr>
              <a:lnSpc>
                <a:spcPct val="90000"/>
              </a:lnSpc>
            </a:pPr>
            <a:r>
              <a:rPr lang="en-US"/>
              <a:t>Tools are used to communicate data</a:t>
            </a:r>
          </a:p>
          <a:p>
            <a:pPr>
              <a:lnSpc>
                <a:spcPct val="90000"/>
              </a:lnSpc>
            </a:pPr>
            <a:r>
              <a:rPr lang="en-US"/>
              <a:t>Observations are collected in data tables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Drawing a conclusion based on data and observation</a:t>
            </a:r>
          </a:p>
          <a:p>
            <a:pPr eaLnBrk="1" hangingPunct="1"/>
            <a:r>
              <a:rPr lang="en-US" sz="2400" dirty="0" smtClean="0"/>
              <a:t>The process of drawing a conclusion from given evidence. </a:t>
            </a:r>
          </a:p>
          <a:p>
            <a:pPr eaLnBrk="1" hangingPunct="1">
              <a:buFontTx/>
              <a:buNone/>
            </a:pPr>
            <a:r>
              <a:rPr lang="en-US" sz="2000" b="1" dirty="0" smtClean="0"/>
              <a:t>Practice</a:t>
            </a:r>
            <a:r>
              <a:rPr lang="en-US" sz="2000" dirty="0" smtClean="0"/>
              <a:t>: </a:t>
            </a:r>
          </a:p>
          <a:p>
            <a:pPr eaLnBrk="1" hangingPunct="1"/>
            <a:r>
              <a:rPr lang="en-US" sz="2000" b="1" dirty="0" smtClean="0"/>
              <a:t>Observations</a:t>
            </a:r>
            <a:r>
              <a:rPr lang="en-US" sz="2000" dirty="0" smtClean="0"/>
              <a:t>: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/>
              <a:t>I hear people screaming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/>
              <a:t>I smell cotton candy, popcorn, and hamburgers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000" dirty="0"/>
              <a:t>I see a lot of people</a:t>
            </a:r>
          </a:p>
          <a:p>
            <a:pPr eaLnBrk="1" hangingPunct="1"/>
            <a:r>
              <a:rPr lang="en-US" sz="2400" dirty="0" smtClean="0"/>
              <a:t>Inference = 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            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505200" cy="4144963"/>
          </a:xfrm>
        </p:spPr>
        <p:txBody>
          <a:bodyPr/>
          <a:lstStyle/>
          <a:p>
            <a:r>
              <a:rPr lang="en-US" sz="2000" dirty="0" smtClean="0"/>
              <a:t>That plant is extremely wilted.</a:t>
            </a:r>
          </a:p>
          <a:p>
            <a:endParaRPr lang="en-US" sz="2000" dirty="0" smtClean="0"/>
          </a:p>
          <a:p>
            <a:r>
              <a:rPr lang="en-US" sz="2000" dirty="0" smtClean="0"/>
              <a:t>The car stopped running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Diamondbacks are leading their division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95800" y="2057400"/>
            <a:ext cx="41910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That plant is extremely wilted due to a lack of water.</a:t>
            </a:r>
          </a:p>
          <a:p>
            <a:pPr marL="342900" lvl="0" indent="-342900">
              <a:spcBef>
                <a:spcPts val="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car stooped running because it was out of gas.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Diamondbacks are leading their division because they are playing well right now.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657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Observation</a:t>
            </a:r>
            <a:br>
              <a:rPr lang="en-US" dirty="0" smtClean="0"/>
            </a:br>
            <a:r>
              <a:rPr lang="en-US" dirty="0" smtClean="0"/>
              <a:t>or </a:t>
            </a:r>
            <a:br>
              <a:rPr lang="en-US" dirty="0" smtClean="0"/>
            </a:br>
            <a:r>
              <a:rPr lang="en-US" dirty="0" smtClean="0"/>
              <a:t>Inference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1500187"/>
          </a:xfrm>
        </p:spPr>
        <p:txBody>
          <a:bodyPr/>
          <a:lstStyle/>
          <a:p>
            <a:pPr algn="ctr"/>
            <a:r>
              <a:rPr lang="en-US" dirty="0" smtClean="0"/>
              <a:t>Let’s Practice…. </a:t>
            </a:r>
          </a:p>
          <a:p>
            <a:pPr algn="ctr"/>
            <a:r>
              <a:rPr lang="en-US" dirty="0" smtClean="0"/>
              <a:t>Look at the picture &amp; decide if the statement is an</a:t>
            </a:r>
          </a:p>
        </p:txBody>
      </p:sp>
      <p:pic>
        <p:nvPicPr>
          <p:cNvPr id="19458" name="Picture 2" descr="C:\Users\gbaker\AppData\Local\Microsoft\Windows\Temporary Internet Files\Content.IE5\FPPFQ633\MC9000708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733800"/>
            <a:ext cx="1356511" cy="192838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 l="11719" t="15625" r="64844" b="11403"/>
          <a:stretch>
            <a:fillRect/>
          </a:stretch>
        </p:blipFill>
        <p:spPr bwMode="auto">
          <a:xfrm>
            <a:off x="228600" y="228600"/>
            <a:ext cx="283845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124200" y="762000"/>
            <a:ext cx="5562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</a:rPr>
              <a:t>Look at these two sets of animal tracks.</a:t>
            </a:r>
          </a:p>
          <a:p>
            <a:pPr algn="ctr">
              <a:spcBef>
                <a:spcPct val="50000"/>
              </a:spcBef>
            </a:pPr>
            <a:endParaRPr lang="en-US" sz="3600" dirty="0">
              <a:solidFill>
                <a:schemeClr val="accent4">
                  <a:lumMod val="95000"/>
                  <a:lumOff val="5000"/>
                </a:schemeClr>
              </a:solidFill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</a:rPr>
              <a:t>List 3 OBSERVATIONS</a:t>
            </a:r>
          </a:p>
          <a:p>
            <a:pPr algn="ctr">
              <a:spcBef>
                <a:spcPct val="50000"/>
              </a:spcBef>
            </a:pPr>
            <a:endParaRPr lang="en-US" sz="3600" dirty="0">
              <a:solidFill>
                <a:schemeClr val="accent4">
                  <a:lumMod val="95000"/>
                  <a:lumOff val="5000"/>
                </a:schemeClr>
              </a:solidFill>
              <a:latin typeface="+mj-lt"/>
            </a:endParaRP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accent4">
                    <a:lumMod val="95000"/>
                    <a:lumOff val="5000"/>
                  </a:schemeClr>
                </a:solidFill>
                <a:latin typeface="+mj-lt"/>
              </a:rPr>
              <a:t>Make an INFERENCE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ypen design template">
  <a:themeElements>
    <a:clrScheme name="Playpen design templat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Playpen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ypen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ypen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ypen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ypen design templat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276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Comic Sans MS</vt:lpstr>
      <vt:lpstr>Playpen design template</vt:lpstr>
      <vt:lpstr>Observations</vt:lpstr>
      <vt:lpstr>What is observation?</vt:lpstr>
      <vt:lpstr>Two types of Observation</vt:lpstr>
      <vt:lpstr>Qualitative Observations</vt:lpstr>
      <vt:lpstr>Quantitative Observations</vt:lpstr>
      <vt:lpstr>Inference</vt:lpstr>
      <vt:lpstr>Observation              Inference</vt:lpstr>
      <vt:lpstr>Observation or  Inference</vt:lpstr>
      <vt:lpstr>PowerPoint Presentation</vt:lpstr>
      <vt:lpstr>PowerPoint Presentation</vt:lpstr>
      <vt:lpstr>PowerPoint Presentation</vt:lpstr>
      <vt:lpstr>When to use observation &amp; inference…</vt:lpstr>
      <vt:lpstr>References</vt:lpstr>
    </vt:vector>
  </TitlesOfParts>
  <Company>Elementary School District #4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 Grande</dc:creator>
  <cp:lastModifiedBy>LONG, LESLIE</cp:lastModifiedBy>
  <cp:revision>13</cp:revision>
  <dcterms:created xsi:type="dcterms:W3CDTF">2014-09-08T01:48:19Z</dcterms:created>
  <dcterms:modified xsi:type="dcterms:W3CDTF">2016-09-21T16:18:00Z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TC100690461033</vt:lpwstr>
  </property>
</Properties>
</file>